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3"/>
  </p:notesMasterIdLst>
  <p:sldIdLst>
    <p:sldId id="256" r:id="rId2"/>
    <p:sldId id="262" r:id="rId3"/>
    <p:sldId id="265" r:id="rId4"/>
    <p:sldId id="257" r:id="rId5"/>
    <p:sldId id="258" r:id="rId6"/>
    <p:sldId id="263" r:id="rId7"/>
    <p:sldId id="259" r:id="rId8"/>
    <p:sldId id="260" r:id="rId9"/>
    <p:sldId id="266" r:id="rId10"/>
    <p:sldId id="26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1"/>
    <p:restoredTop sz="65397"/>
  </p:normalViewPr>
  <p:slideViewPr>
    <p:cSldViewPr snapToGrid="0">
      <p:cViewPr varScale="1">
        <p:scale>
          <a:sx n="142" d="100"/>
          <a:sy n="142" d="100"/>
        </p:scale>
        <p:origin x="2512" y="16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notesViewPr>
    <p:cSldViewPr snapToGrid="0">
      <p:cViewPr varScale="1">
        <p:scale>
          <a:sx n="155" d="100"/>
          <a:sy n="155" d="100"/>
        </p:scale>
        <p:origin x="68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2223A3-4CCA-450D-AF0C-551ECC5ABC3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79A745-C5FB-4375-BCE9-09C5887882F9}">
      <dgm:prSet/>
      <dgm:spPr/>
      <dgm:t>
        <a:bodyPr/>
        <a:lstStyle/>
        <a:p>
          <a:r>
            <a:rPr lang="en-US" dirty="0"/>
            <a:t>Total Hotel Capacity</a:t>
          </a:r>
        </a:p>
      </dgm:t>
    </dgm:pt>
    <dgm:pt modelId="{11CACB85-7C54-40E2-B99D-AB139DB9205A}" type="parTrans" cxnId="{8E8D5683-38F4-4378-B59A-0D45C825A498}">
      <dgm:prSet/>
      <dgm:spPr/>
      <dgm:t>
        <a:bodyPr/>
        <a:lstStyle/>
        <a:p>
          <a:endParaRPr lang="en-US"/>
        </a:p>
      </dgm:t>
    </dgm:pt>
    <dgm:pt modelId="{020618AE-6806-4BF6-85B0-5CB26D2862F9}" type="sibTrans" cxnId="{8E8D5683-38F4-4378-B59A-0D45C825A498}">
      <dgm:prSet/>
      <dgm:spPr/>
      <dgm:t>
        <a:bodyPr/>
        <a:lstStyle/>
        <a:p>
          <a:endParaRPr lang="en-US"/>
        </a:p>
      </dgm:t>
    </dgm:pt>
    <dgm:pt modelId="{9F22677C-854E-416B-80E8-441BAC78299E}">
      <dgm:prSet/>
      <dgm:spPr/>
      <dgm:t>
        <a:bodyPr/>
        <a:lstStyle/>
        <a:p>
          <a:r>
            <a:rPr lang="en-US" dirty="0"/>
            <a:t>Rooms On the Books</a:t>
          </a:r>
        </a:p>
      </dgm:t>
    </dgm:pt>
    <dgm:pt modelId="{C1D4B8C2-69DD-441D-8CE8-CE050ADA0F8C}" type="parTrans" cxnId="{ED69A700-7820-48C6-9A07-9F4E710AF4E9}">
      <dgm:prSet/>
      <dgm:spPr/>
      <dgm:t>
        <a:bodyPr/>
        <a:lstStyle/>
        <a:p>
          <a:endParaRPr lang="en-US"/>
        </a:p>
      </dgm:t>
    </dgm:pt>
    <dgm:pt modelId="{94DA4ED4-7679-4DBF-95D2-9AB5928108F6}" type="sibTrans" cxnId="{ED69A700-7820-48C6-9A07-9F4E710AF4E9}">
      <dgm:prSet/>
      <dgm:spPr/>
      <dgm:t>
        <a:bodyPr/>
        <a:lstStyle/>
        <a:p>
          <a:endParaRPr lang="en-US"/>
        </a:p>
      </dgm:t>
    </dgm:pt>
    <dgm:pt modelId="{5F03366D-8660-41B7-9B93-5A9E93E9173B}">
      <dgm:prSet/>
      <dgm:spPr/>
      <dgm:t>
        <a:bodyPr/>
        <a:lstStyle/>
        <a:p>
          <a:r>
            <a:rPr lang="en-US" dirty="0"/>
            <a:t>Occupancy</a:t>
          </a:r>
        </a:p>
      </dgm:t>
    </dgm:pt>
    <dgm:pt modelId="{1321883C-E82F-47AD-B5B4-8304A749E03D}" type="parTrans" cxnId="{EF07624E-6B15-4BDB-A1CA-00E6DDFE2C59}">
      <dgm:prSet/>
      <dgm:spPr/>
      <dgm:t>
        <a:bodyPr/>
        <a:lstStyle/>
        <a:p>
          <a:endParaRPr lang="en-US"/>
        </a:p>
      </dgm:t>
    </dgm:pt>
    <dgm:pt modelId="{820C8FF0-2A6C-42AD-AB26-F1AAC71ABA1F}" type="sibTrans" cxnId="{EF07624E-6B15-4BDB-A1CA-00E6DDFE2C59}">
      <dgm:prSet/>
      <dgm:spPr/>
      <dgm:t>
        <a:bodyPr/>
        <a:lstStyle/>
        <a:p>
          <a:endParaRPr lang="en-US"/>
        </a:p>
      </dgm:t>
    </dgm:pt>
    <dgm:pt modelId="{16EE200E-A370-4FAB-9A62-265FCE0CBA58}">
      <dgm:prSet/>
      <dgm:spPr/>
      <dgm:t>
        <a:bodyPr/>
        <a:lstStyle/>
        <a:p>
          <a:r>
            <a:rPr lang="en-US"/>
            <a:t>Length of Stay</a:t>
          </a:r>
        </a:p>
      </dgm:t>
    </dgm:pt>
    <dgm:pt modelId="{716EAF0B-7C19-40A0-9A05-9A6CDAEAD1F2}" type="parTrans" cxnId="{4974116B-AB56-468A-8BD0-F0939B25E80C}">
      <dgm:prSet/>
      <dgm:spPr/>
      <dgm:t>
        <a:bodyPr/>
        <a:lstStyle/>
        <a:p>
          <a:endParaRPr lang="en-US"/>
        </a:p>
      </dgm:t>
    </dgm:pt>
    <dgm:pt modelId="{28A4E6DC-99A4-4A68-8B33-3FF2452FFFBB}" type="sibTrans" cxnId="{4974116B-AB56-468A-8BD0-F0939B25E80C}">
      <dgm:prSet/>
      <dgm:spPr/>
      <dgm:t>
        <a:bodyPr/>
        <a:lstStyle/>
        <a:p>
          <a:endParaRPr lang="en-US"/>
        </a:p>
      </dgm:t>
    </dgm:pt>
    <dgm:pt modelId="{7A473A75-3B93-4BB9-9C35-8ED3B53E77C1}">
      <dgm:prSet/>
      <dgm:spPr/>
      <dgm:t>
        <a:bodyPr/>
        <a:lstStyle/>
        <a:p>
          <a:r>
            <a:rPr lang="en-US"/>
            <a:t>Remaining supply (Remaining Inventory to sell)</a:t>
          </a:r>
        </a:p>
      </dgm:t>
    </dgm:pt>
    <dgm:pt modelId="{269285EA-7CBA-4239-93FF-718DA7209F99}" type="parTrans" cxnId="{A489F1D8-6AA4-461D-915C-CC0DC1AE4A2A}">
      <dgm:prSet/>
      <dgm:spPr/>
      <dgm:t>
        <a:bodyPr/>
        <a:lstStyle/>
        <a:p>
          <a:endParaRPr lang="en-US"/>
        </a:p>
      </dgm:t>
    </dgm:pt>
    <dgm:pt modelId="{EE8798B7-42A1-4541-A8C3-C24AB89E9830}" type="sibTrans" cxnId="{A489F1D8-6AA4-461D-915C-CC0DC1AE4A2A}">
      <dgm:prSet/>
      <dgm:spPr/>
      <dgm:t>
        <a:bodyPr/>
        <a:lstStyle/>
        <a:p>
          <a:endParaRPr lang="en-US"/>
        </a:p>
      </dgm:t>
    </dgm:pt>
    <dgm:pt modelId="{78E8F04F-64CF-46DF-999B-97D3F506F40D}">
      <dgm:prSet/>
      <dgm:spPr/>
      <dgm:t>
        <a:bodyPr/>
        <a:lstStyle/>
        <a:p>
          <a:r>
            <a:rPr lang="en-US" dirty="0"/>
            <a:t>Pick Up</a:t>
          </a:r>
        </a:p>
      </dgm:t>
    </dgm:pt>
    <dgm:pt modelId="{95565921-D073-4AD3-B02B-F50556444B21}" type="parTrans" cxnId="{B79BA023-34CE-4510-8435-20E9676A127A}">
      <dgm:prSet/>
      <dgm:spPr/>
      <dgm:t>
        <a:bodyPr/>
        <a:lstStyle/>
        <a:p>
          <a:endParaRPr lang="en-US"/>
        </a:p>
      </dgm:t>
    </dgm:pt>
    <dgm:pt modelId="{4786D418-4C34-4716-8AF4-75F1C3F866E7}" type="sibTrans" cxnId="{B79BA023-34CE-4510-8435-20E9676A127A}">
      <dgm:prSet/>
      <dgm:spPr/>
      <dgm:t>
        <a:bodyPr/>
        <a:lstStyle/>
        <a:p>
          <a:endParaRPr lang="en-US"/>
        </a:p>
      </dgm:t>
    </dgm:pt>
    <dgm:pt modelId="{71CA971C-1703-4347-A065-BB1C79FE0952}">
      <dgm:prSet/>
      <dgm:spPr/>
      <dgm:t>
        <a:bodyPr/>
        <a:lstStyle/>
        <a:p>
          <a:r>
            <a:rPr lang="en-US" dirty="0"/>
            <a:t>Booking Pace (variance YoY)</a:t>
          </a:r>
        </a:p>
      </dgm:t>
    </dgm:pt>
    <dgm:pt modelId="{23878F20-EEC7-4F80-8022-8BE0397D0D46}" type="parTrans" cxnId="{E42592BB-14D0-4329-B6C5-6D33D2A242E7}">
      <dgm:prSet/>
      <dgm:spPr/>
      <dgm:t>
        <a:bodyPr/>
        <a:lstStyle/>
        <a:p>
          <a:endParaRPr lang="en-US"/>
        </a:p>
      </dgm:t>
    </dgm:pt>
    <dgm:pt modelId="{306283DD-E87F-412B-A07E-9595DEAFAA85}" type="sibTrans" cxnId="{E42592BB-14D0-4329-B6C5-6D33D2A242E7}">
      <dgm:prSet/>
      <dgm:spPr/>
      <dgm:t>
        <a:bodyPr/>
        <a:lstStyle/>
        <a:p>
          <a:endParaRPr lang="en-US"/>
        </a:p>
      </dgm:t>
    </dgm:pt>
    <dgm:pt modelId="{7871AF5A-F70F-674E-A6E4-DBCCE89904BE}" type="pres">
      <dgm:prSet presAssocID="{262223A3-4CCA-450D-AF0C-551ECC5ABC3F}" presName="diagram" presStyleCnt="0">
        <dgm:presLayoutVars>
          <dgm:dir/>
          <dgm:resizeHandles val="exact"/>
        </dgm:presLayoutVars>
      </dgm:prSet>
      <dgm:spPr/>
    </dgm:pt>
    <dgm:pt modelId="{2D63E559-2E9F-9D46-BC06-A7027822F882}" type="pres">
      <dgm:prSet presAssocID="{ED79A745-C5FB-4375-BCE9-09C5887882F9}" presName="node" presStyleLbl="node1" presStyleIdx="0" presStyleCnt="7">
        <dgm:presLayoutVars>
          <dgm:bulletEnabled val="1"/>
        </dgm:presLayoutVars>
      </dgm:prSet>
      <dgm:spPr/>
    </dgm:pt>
    <dgm:pt modelId="{C37EA9E0-5B98-2244-AB52-25CA5EAD937A}" type="pres">
      <dgm:prSet presAssocID="{020618AE-6806-4BF6-85B0-5CB26D2862F9}" presName="sibTrans" presStyleCnt="0"/>
      <dgm:spPr/>
    </dgm:pt>
    <dgm:pt modelId="{98A9E05C-77CD-B34F-8553-5D1E2F9F2E9E}" type="pres">
      <dgm:prSet presAssocID="{9F22677C-854E-416B-80E8-441BAC78299E}" presName="node" presStyleLbl="node1" presStyleIdx="1" presStyleCnt="7">
        <dgm:presLayoutVars>
          <dgm:bulletEnabled val="1"/>
        </dgm:presLayoutVars>
      </dgm:prSet>
      <dgm:spPr/>
    </dgm:pt>
    <dgm:pt modelId="{0AED82D6-C813-3841-A967-ECB1F0C1861F}" type="pres">
      <dgm:prSet presAssocID="{94DA4ED4-7679-4DBF-95D2-9AB5928108F6}" presName="sibTrans" presStyleCnt="0"/>
      <dgm:spPr/>
    </dgm:pt>
    <dgm:pt modelId="{5136DD11-C094-994D-8D65-D841585E6D46}" type="pres">
      <dgm:prSet presAssocID="{5F03366D-8660-41B7-9B93-5A9E93E9173B}" presName="node" presStyleLbl="node1" presStyleIdx="2" presStyleCnt="7">
        <dgm:presLayoutVars>
          <dgm:bulletEnabled val="1"/>
        </dgm:presLayoutVars>
      </dgm:prSet>
      <dgm:spPr/>
    </dgm:pt>
    <dgm:pt modelId="{1AF40B75-4736-F94D-8D82-4BD199F754A2}" type="pres">
      <dgm:prSet presAssocID="{820C8FF0-2A6C-42AD-AB26-F1AAC71ABA1F}" presName="sibTrans" presStyleCnt="0"/>
      <dgm:spPr/>
    </dgm:pt>
    <dgm:pt modelId="{905FCF72-68B7-5F41-9A00-2EF0109C3B9F}" type="pres">
      <dgm:prSet presAssocID="{16EE200E-A370-4FAB-9A62-265FCE0CBA58}" presName="node" presStyleLbl="node1" presStyleIdx="3" presStyleCnt="7">
        <dgm:presLayoutVars>
          <dgm:bulletEnabled val="1"/>
        </dgm:presLayoutVars>
      </dgm:prSet>
      <dgm:spPr/>
    </dgm:pt>
    <dgm:pt modelId="{266CE08D-0D7D-3C4F-9E51-9B62C35E26E3}" type="pres">
      <dgm:prSet presAssocID="{28A4E6DC-99A4-4A68-8B33-3FF2452FFFBB}" presName="sibTrans" presStyleCnt="0"/>
      <dgm:spPr/>
    </dgm:pt>
    <dgm:pt modelId="{EFDCA9E3-B230-5748-940C-B06B8225EC58}" type="pres">
      <dgm:prSet presAssocID="{7A473A75-3B93-4BB9-9C35-8ED3B53E77C1}" presName="node" presStyleLbl="node1" presStyleIdx="4" presStyleCnt="7">
        <dgm:presLayoutVars>
          <dgm:bulletEnabled val="1"/>
        </dgm:presLayoutVars>
      </dgm:prSet>
      <dgm:spPr/>
    </dgm:pt>
    <dgm:pt modelId="{9ED39F3C-E7E9-FD4B-AC84-AFD111CF838E}" type="pres">
      <dgm:prSet presAssocID="{EE8798B7-42A1-4541-A8C3-C24AB89E9830}" presName="sibTrans" presStyleCnt="0"/>
      <dgm:spPr/>
    </dgm:pt>
    <dgm:pt modelId="{1505E124-9B2C-8541-949E-CE210955B0D4}" type="pres">
      <dgm:prSet presAssocID="{78E8F04F-64CF-46DF-999B-97D3F506F40D}" presName="node" presStyleLbl="node1" presStyleIdx="5" presStyleCnt="7">
        <dgm:presLayoutVars>
          <dgm:bulletEnabled val="1"/>
        </dgm:presLayoutVars>
      </dgm:prSet>
      <dgm:spPr/>
    </dgm:pt>
    <dgm:pt modelId="{62A1B7C6-7118-A643-A88F-B499AF53E4B5}" type="pres">
      <dgm:prSet presAssocID="{4786D418-4C34-4716-8AF4-75F1C3F866E7}" presName="sibTrans" presStyleCnt="0"/>
      <dgm:spPr/>
    </dgm:pt>
    <dgm:pt modelId="{8CEC1F8E-35C8-684A-9B0B-C7C0F0C81260}" type="pres">
      <dgm:prSet presAssocID="{71CA971C-1703-4347-A065-BB1C79FE0952}" presName="node" presStyleLbl="node1" presStyleIdx="6" presStyleCnt="7">
        <dgm:presLayoutVars>
          <dgm:bulletEnabled val="1"/>
        </dgm:presLayoutVars>
      </dgm:prSet>
      <dgm:spPr/>
    </dgm:pt>
  </dgm:ptLst>
  <dgm:cxnLst>
    <dgm:cxn modelId="{ED69A700-7820-48C6-9A07-9F4E710AF4E9}" srcId="{262223A3-4CCA-450D-AF0C-551ECC5ABC3F}" destId="{9F22677C-854E-416B-80E8-441BAC78299E}" srcOrd="1" destOrd="0" parTransId="{C1D4B8C2-69DD-441D-8CE8-CE050ADA0F8C}" sibTransId="{94DA4ED4-7679-4DBF-95D2-9AB5928108F6}"/>
    <dgm:cxn modelId="{8EC50C19-9042-B043-80A2-6DC933753B0E}" type="presOf" srcId="{7A473A75-3B93-4BB9-9C35-8ED3B53E77C1}" destId="{EFDCA9E3-B230-5748-940C-B06B8225EC58}" srcOrd="0" destOrd="0" presId="urn:microsoft.com/office/officeart/2005/8/layout/default"/>
    <dgm:cxn modelId="{2D4BFB1F-C97E-044B-9DBD-08A8006CE76E}" type="presOf" srcId="{9F22677C-854E-416B-80E8-441BAC78299E}" destId="{98A9E05C-77CD-B34F-8553-5D1E2F9F2E9E}" srcOrd="0" destOrd="0" presId="urn:microsoft.com/office/officeart/2005/8/layout/default"/>
    <dgm:cxn modelId="{B79BA023-34CE-4510-8435-20E9676A127A}" srcId="{262223A3-4CCA-450D-AF0C-551ECC5ABC3F}" destId="{78E8F04F-64CF-46DF-999B-97D3F506F40D}" srcOrd="5" destOrd="0" parTransId="{95565921-D073-4AD3-B02B-F50556444B21}" sibTransId="{4786D418-4C34-4716-8AF4-75F1C3F866E7}"/>
    <dgm:cxn modelId="{A9A4FD3A-4317-A244-8D6A-15FFB11BF6DA}" type="presOf" srcId="{16EE200E-A370-4FAB-9A62-265FCE0CBA58}" destId="{905FCF72-68B7-5F41-9A00-2EF0109C3B9F}" srcOrd="0" destOrd="0" presId="urn:microsoft.com/office/officeart/2005/8/layout/default"/>
    <dgm:cxn modelId="{EF07624E-6B15-4BDB-A1CA-00E6DDFE2C59}" srcId="{262223A3-4CCA-450D-AF0C-551ECC5ABC3F}" destId="{5F03366D-8660-41B7-9B93-5A9E93E9173B}" srcOrd="2" destOrd="0" parTransId="{1321883C-E82F-47AD-B5B4-8304A749E03D}" sibTransId="{820C8FF0-2A6C-42AD-AB26-F1AAC71ABA1F}"/>
    <dgm:cxn modelId="{143E5064-F07C-8A45-B0DA-36075269AD1D}" type="presOf" srcId="{ED79A745-C5FB-4375-BCE9-09C5887882F9}" destId="{2D63E559-2E9F-9D46-BC06-A7027822F882}" srcOrd="0" destOrd="0" presId="urn:microsoft.com/office/officeart/2005/8/layout/default"/>
    <dgm:cxn modelId="{4974116B-AB56-468A-8BD0-F0939B25E80C}" srcId="{262223A3-4CCA-450D-AF0C-551ECC5ABC3F}" destId="{16EE200E-A370-4FAB-9A62-265FCE0CBA58}" srcOrd="3" destOrd="0" parTransId="{716EAF0B-7C19-40A0-9A05-9A6CDAEAD1F2}" sibTransId="{28A4E6DC-99A4-4A68-8B33-3FF2452FFFBB}"/>
    <dgm:cxn modelId="{4EF3E17E-F74E-EF41-B3AF-595553CF9449}" type="presOf" srcId="{5F03366D-8660-41B7-9B93-5A9E93E9173B}" destId="{5136DD11-C094-994D-8D65-D841585E6D46}" srcOrd="0" destOrd="0" presId="urn:microsoft.com/office/officeart/2005/8/layout/default"/>
    <dgm:cxn modelId="{8E8D5683-38F4-4378-B59A-0D45C825A498}" srcId="{262223A3-4CCA-450D-AF0C-551ECC5ABC3F}" destId="{ED79A745-C5FB-4375-BCE9-09C5887882F9}" srcOrd="0" destOrd="0" parTransId="{11CACB85-7C54-40E2-B99D-AB139DB9205A}" sibTransId="{020618AE-6806-4BF6-85B0-5CB26D2862F9}"/>
    <dgm:cxn modelId="{E42592BB-14D0-4329-B6C5-6D33D2A242E7}" srcId="{262223A3-4CCA-450D-AF0C-551ECC5ABC3F}" destId="{71CA971C-1703-4347-A065-BB1C79FE0952}" srcOrd="6" destOrd="0" parTransId="{23878F20-EEC7-4F80-8022-8BE0397D0D46}" sibTransId="{306283DD-E87F-412B-A07E-9595DEAFAA85}"/>
    <dgm:cxn modelId="{8DE5F0D1-AD4C-1441-979F-AF9BC6331791}" type="presOf" srcId="{262223A3-4CCA-450D-AF0C-551ECC5ABC3F}" destId="{7871AF5A-F70F-674E-A6E4-DBCCE89904BE}" srcOrd="0" destOrd="0" presId="urn:microsoft.com/office/officeart/2005/8/layout/default"/>
    <dgm:cxn modelId="{DE0A1AD4-F0FA-5C41-AEC4-C45F61A6FD51}" type="presOf" srcId="{78E8F04F-64CF-46DF-999B-97D3F506F40D}" destId="{1505E124-9B2C-8541-949E-CE210955B0D4}" srcOrd="0" destOrd="0" presId="urn:microsoft.com/office/officeart/2005/8/layout/default"/>
    <dgm:cxn modelId="{A489F1D8-6AA4-461D-915C-CC0DC1AE4A2A}" srcId="{262223A3-4CCA-450D-AF0C-551ECC5ABC3F}" destId="{7A473A75-3B93-4BB9-9C35-8ED3B53E77C1}" srcOrd="4" destOrd="0" parTransId="{269285EA-7CBA-4239-93FF-718DA7209F99}" sibTransId="{EE8798B7-42A1-4541-A8C3-C24AB89E9830}"/>
    <dgm:cxn modelId="{53442DF0-82E1-B04E-AEC4-E6919FE5D549}" type="presOf" srcId="{71CA971C-1703-4347-A065-BB1C79FE0952}" destId="{8CEC1F8E-35C8-684A-9B0B-C7C0F0C81260}" srcOrd="0" destOrd="0" presId="urn:microsoft.com/office/officeart/2005/8/layout/default"/>
    <dgm:cxn modelId="{7CED0387-DE3F-564E-B7EF-EE99621B18BE}" type="presParOf" srcId="{7871AF5A-F70F-674E-A6E4-DBCCE89904BE}" destId="{2D63E559-2E9F-9D46-BC06-A7027822F882}" srcOrd="0" destOrd="0" presId="urn:microsoft.com/office/officeart/2005/8/layout/default"/>
    <dgm:cxn modelId="{67B15D4B-1DBC-AD4F-A85B-95EFA0E2C877}" type="presParOf" srcId="{7871AF5A-F70F-674E-A6E4-DBCCE89904BE}" destId="{C37EA9E0-5B98-2244-AB52-25CA5EAD937A}" srcOrd="1" destOrd="0" presId="urn:microsoft.com/office/officeart/2005/8/layout/default"/>
    <dgm:cxn modelId="{27D0F091-2E61-8C41-897B-F85E438C788E}" type="presParOf" srcId="{7871AF5A-F70F-674E-A6E4-DBCCE89904BE}" destId="{98A9E05C-77CD-B34F-8553-5D1E2F9F2E9E}" srcOrd="2" destOrd="0" presId="urn:microsoft.com/office/officeart/2005/8/layout/default"/>
    <dgm:cxn modelId="{FEB08A66-1710-8A40-8258-D84FBC02A8B6}" type="presParOf" srcId="{7871AF5A-F70F-674E-A6E4-DBCCE89904BE}" destId="{0AED82D6-C813-3841-A967-ECB1F0C1861F}" srcOrd="3" destOrd="0" presId="urn:microsoft.com/office/officeart/2005/8/layout/default"/>
    <dgm:cxn modelId="{24009B8D-6397-334D-8B48-A6197DDA86EF}" type="presParOf" srcId="{7871AF5A-F70F-674E-A6E4-DBCCE89904BE}" destId="{5136DD11-C094-994D-8D65-D841585E6D46}" srcOrd="4" destOrd="0" presId="urn:microsoft.com/office/officeart/2005/8/layout/default"/>
    <dgm:cxn modelId="{3AD882B5-F304-FD46-B7C8-94C9B7457DF5}" type="presParOf" srcId="{7871AF5A-F70F-674E-A6E4-DBCCE89904BE}" destId="{1AF40B75-4736-F94D-8D82-4BD199F754A2}" srcOrd="5" destOrd="0" presId="urn:microsoft.com/office/officeart/2005/8/layout/default"/>
    <dgm:cxn modelId="{394159F1-11C7-404F-9174-081F2D72382C}" type="presParOf" srcId="{7871AF5A-F70F-674E-A6E4-DBCCE89904BE}" destId="{905FCF72-68B7-5F41-9A00-2EF0109C3B9F}" srcOrd="6" destOrd="0" presId="urn:microsoft.com/office/officeart/2005/8/layout/default"/>
    <dgm:cxn modelId="{7AC6CB00-9C27-4D40-8F01-17D405987786}" type="presParOf" srcId="{7871AF5A-F70F-674E-A6E4-DBCCE89904BE}" destId="{266CE08D-0D7D-3C4F-9E51-9B62C35E26E3}" srcOrd="7" destOrd="0" presId="urn:microsoft.com/office/officeart/2005/8/layout/default"/>
    <dgm:cxn modelId="{A630AE10-1B83-DF48-8317-9491AC58D643}" type="presParOf" srcId="{7871AF5A-F70F-674E-A6E4-DBCCE89904BE}" destId="{EFDCA9E3-B230-5748-940C-B06B8225EC58}" srcOrd="8" destOrd="0" presId="urn:microsoft.com/office/officeart/2005/8/layout/default"/>
    <dgm:cxn modelId="{DFEA92A7-ADCB-A341-BDBB-9822FBF4B3D0}" type="presParOf" srcId="{7871AF5A-F70F-674E-A6E4-DBCCE89904BE}" destId="{9ED39F3C-E7E9-FD4B-AC84-AFD111CF838E}" srcOrd="9" destOrd="0" presId="urn:microsoft.com/office/officeart/2005/8/layout/default"/>
    <dgm:cxn modelId="{8601D31C-F15A-1643-ABC3-20F0AC5D5E11}" type="presParOf" srcId="{7871AF5A-F70F-674E-A6E4-DBCCE89904BE}" destId="{1505E124-9B2C-8541-949E-CE210955B0D4}" srcOrd="10" destOrd="0" presId="urn:microsoft.com/office/officeart/2005/8/layout/default"/>
    <dgm:cxn modelId="{A493B9A5-5DD2-4A4D-870B-9CADCCC3C045}" type="presParOf" srcId="{7871AF5A-F70F-674E-A6E4-DBCCE89904BE}" destId="{62A1B7C6-7118-A643-A88F-B499AF53E4B5}" srcOrd="11" destOrd="0" presId="urn:microsoft.com/office/officeart/2005/8/layout/default"/>
    <dgm:cxn modelId="{E6E540CA-E2E2-534E-8BDE-60D7202DE841}" type="presParOf" srcId="{7871AF5A-F70F-674E-A6E4-DBCCE89904BE}" destId="{8CEC1F8E-35C8-684A-9B0B-C7C0F0C81260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3E559-2E9F-9D46-BC06-A7027822F882}">
      <dsp:nvSpPr>
        <dsp:cNvPr id="0" name=""/>
        <dsp:cNvSpPr/>
      </dsp:nvSpPr>
      <dsp:spPr>
        <a:xfrm>
          <a:off x="652500" y="944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Total Hotel Capacity</a:t>
          </a:r>
        </a:p>
      </dsp:txBody>
      <dsp:txXfrm>
        <a:off x="652500" y="944"/>
        <a:ext cx="1430216" cy="858130"/>
      </dsp:txXfrm>
    </dsp:sp>
    <dsp:sp modelId="{98A9E05C-77CD-B34F-8553-5D1E2F9F2E9E}">
      <dsp:nvSpPr>
        <dsp:cNvPr id="0" name=""/>
        <dsp:cNvSpPr/>
      </dsp:nvSpPr>
      <dsp:spPr>
        <a:xfrm>
          <a:off x="2225739" y="944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Rooms On the Books</a:t>
          </a:r>
        </a:p>
      </dsp:txBody>
      <dsp:txXfrm>
        <a:off x="2225739" y="944"/>
        <a:ext cx="1430216" cy="858130"/>
      </dsp:txXfrm>
    </dsp:sp>
    <dsp:sp modelId="{5136DD11-C094-994D-8D65-D841585E6D46}">
      <dsp:nvSpPr>
        <dsp:cNvPr id="0" name=""/>
        <dsp:cNvSpPr/>
      </dsp:nvSpPr>
      <dsp:spPr>
        <a:xfrm>
          <a:off x="3798977" y="944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Occupancy</a:t>
          </a:r>
        </a:p>
      </dsp:txBody>
      <dsp:txXfrm>
        <a:off x="3798977" y="944"/>
        <a:ext cx="1430216" cy="858130"/>
      </dsp:txXfrm>
    </dsp:sp>
    <dsp:sp modelId="{905FCF72-68B7-5F41-9A00-2EF0109C3B9F}">
      <dsp:nvSpPr>
        <dsp:cNvPr id="0" name=""/>
        <dsp:cNvSpPr/>
      </dsp:nvSpPr>
      <dsp:spPr>
        <a:xfrm>
          <a:off x="652500" y="1002095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Length of Stay</a:t>
          </a:r>
        </a:p>
      </dsp:txBody>
      <dsp:txXfrm>
        <a:off x="652500" y="1002095"/>
        <a:ext cx="1430216" cy="858130"/>
      </dsp:txXfrm>
    </dsp:sp>
    <dsp:sp modelId="{EFDCA9E3-B230-5748-940C-B06B8225EC58}">
      <dsp:nvSpPr>
        <dsp:cNvPr id="0" name=""/>
        <dsp:cNvSpPr/>
      </dsp:nvSpPr>
      <dsp:spPr>
        <a:xfrm>
          <a:off x="2225739" y="1002095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Remaining supply (Remaining Inventory to sell)</a:t>
          </a:r>
        </a:p>
      </dsp:txBody>
      <dsp:txXfrm>
        <a:off x="2225739" y="1002095"/>
        <a:ext cx="1430216" cy="858130"/>
      </dsp:txXfrm>
    </dsp:sp>
    <dsp:sp modelId="{1505E124-9B2C-8541-949E-CE210955B0D4}">
      <dsp:nvSpPr>
        <dsp:cNvPr id="0" name=""/>
        <dsp:cNvSpPr/>
      </dsp:nvSpPr>
      <dsp:spPr>
        <a:xfrm>
          <a:off x="3798977" y="1002095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Pick Up</a:t>
          </a:r>
        </a:p>
      </dsp:txBody>
      <dsp:txXfrm>
        <a:off x="3798977" y="1002095"/>
        <a:ext cx="1430216" cy="858130"/>
      </dsp:txXfrm>
    </dsp:sp>
    <dsp:sp modelId="{8CEC1F8E-35C8-684A-9B0B-C7C0F0C81260}">
      <dsp:nvSpPr>
        <dsp:cNvPr id="0" name=""/>
        <dsp:cNvSpPr/>
      </dsp:nvSpPr>
      <dsp:spPr>
        <a:xfrm>
          <a:off x="2225739" y="2003247"/>
          <a:ext cx="1430216" cy="8581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 Pace (variance YoY)</a:t>
          </a:r>
        </a:p>
      </dsp:txBody>
      <dsp:txXfrm>
        <a:off x="2225739" y="2003247"/>
        <a:ext cx="1430216" cy="858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D6AB2-D519-5E47-80FC-107ADA150C1A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21CBD-D301-674F-94E8-EF9AD1ED1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2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my capstone project:</a:t>
            </a:r>
          </a:p>
          <a:p>
            <a:r>
              <a:rPr lang="en-US" dirty="0"/>
              <a:t>Hotel Demand and Cancellation Forecast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6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Have you ever wondered how managing a hotel works?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 might think they just need to sell as many rooms as possible right?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if they sell too many? What if they don’t sell all of them?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daily challenge hotels face is making sure they sell as many rooms as possible, without selling too many. That sounds simple enough right?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think about this…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hotel has limited perishable inventory.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Unlike in other industries such as retail, inventory cannot be carried over the next day to be sold.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Any rooms that are left unsold is lost revenue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okay so then why would they oversell?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often have you or a family member booked a hotel stay, work/leisure, but your plans changed?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Hotels need to account for that. If they are reactive, they risk underselling.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But...what if they end up oversold?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 guest gets refunded, walked to another hotel, (depending on the hotel’s policy):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have to pay for a “comparable” hotel room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Pay transportation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Risks damaging their reputation and guest loyalty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a hotel can accurately predict how many guests will stay for a given day, it will help them maximize revenue and help operations teams properly staff their hotel.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17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Hotel owners and GM's begun to realize there is a high return on investment when it comes to proper revenue management 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those who are unfamiliar, the goal of revenue management is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“selling the right product to the right customer at the right time for the right price”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revenue managers metrics of success might vary by property, but mainly consist of 2 things: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Maximizing the Revenue Per Available Room (RevPAR). 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Reaching a “perfect sell”.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means not finishing the day with any rooms unsold.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&lt;CLICK&gt;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two biggest contributors to reaching that perfect sale are room demand and room cancellations.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can Machine Learning help?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utilize ML models to predict demand and cancellation forecasts based on patterns from historical data, trends, and seasonality.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One Machine Learning approach we can use is leveraging time series forecasts.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41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my dataset there are 2 hotels, a City and Resort hotel in Portugal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Identities of the property and customers are anonymous due to privacy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City hotel has over 79,000 reservations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Resort hotel has 40,060 reservations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my initial look at the dataset, some important columns surfaced, but my main focus was 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Is canceled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Arrival date (year, month, day of month)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4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initial EDA led me to look at: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Weekly Demand(bookings) over time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Weekly Cancellations over time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Seasonality is visible for both Demand and </a:t>
            </a:r>
            <a:r>
              <a:rPr lang="en-US" dirty="0" err="1"/>
              <a:t>Cxls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Peaks in October and April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Valleys in January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Only 2 years of data, but this looks like a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68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Looking at cancellation percentages: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reaches almost 50%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stays between 30-40% throughout the dataset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looked high to 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my EDA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reservations in the dataset were large group bookings that all cancelled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 want to isolate purely transient bookings to see if results will vary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28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I dove deeper to look at Demand and Cancellation by Hotel Type, I noticed: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&lt;CLICK&gt;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City Hotel  (Blue Lines)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has higher demand and cancellations compared to the Resort Hotel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has larger peaks and valleys compared resort hotel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peaks and valleys we saw before, are most likely influenced by the city hotel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&lt;CLICK&gt;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cancellation trends are reasonable because: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City hotels have tend to have higher corporate travelers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Last minute changes to bookings based on needs are frequent, so increased cancellations are expected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This holds true for demand as well, last minute needs to travel generates spikes in demand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Resort hotels target mainly leisure guests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When you’re traveling for vacation, you plan months or even years ahead.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will take a lot more for you to cancel your travel plans compared to for a business trip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9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 I want to dive deeper into understanding what demand looks like by customer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Were my assumptions correct about Group bookings and the cancellations?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What about contract bookings? (airline crew)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Should I focus only on transient? (everything else)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&lt;CLICK&gt;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I want to look into the market segment and distribution level cancellations: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market segment I mean: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Corporate Bookings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Online Travel Agents (</a:t>
            </a:r>
            <a:r>
              <a:rPr lang="en-US" dirty="0" err="1"/>
              <a:t>Booking.com</a:t>
            </a:r>
            <a:r>
              <a:rPr lang="en-US" dirty="0"/>
              <a:t>, Expedia, etc.)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Customer Call centers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Direct bookings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&lt;CLICK&gt;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What are the hotels booking windows? (lead time)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far out are they booking?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How many days before day of arrival do they cancel?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&lt;CLICK&gt;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 terms of Feature Engineering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 want to create several features, but some that I’m most interested in are: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Total Hotel Capacity - (Max of reservations in a day)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Occupancy – (Total Capacity – Rooms OTB)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Length of Stay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21CBD-D301-674F-94E8-EF9AD1ED13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7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7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8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0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2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6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4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3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3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42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4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7A54653F-0DC1-0AE1-9488-9129A1CB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FD1181-ED03-5DE4-E276-CF8BE8115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9" y="5739969"/>
            <a:ext cx="8178501" cy="960120"/>
          </a:xfrm>
          <a:ln>
            <a:noFill/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sz="4400" dirty="0"/>
              <a:t>Hotel Demand and Cancellation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15F16-4D1B-9786-E1C7-E4DA810D7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1975" y="5739969"/>
            <a:ext cx="3355309" cy="960120"/>
          </a:xfrm>
        </p:spPr>
        <p:txBody>
          <a:bodyPr anchor="ctr">
            <a:normAutofit/>
          </a:bodyPr>
          <a:lstStyle/>
          <a:p>
            <a:pPr algn="ctr"/>
            <a:r>
              <a:rPr lang="en-US" sz="1900" dirty="0"/>
              <a:t>Brian Lui</a:t>
            </a:r>
          </a:p>
        </p:txBody>
      </p:sp>
    </p:spTree>
    <p:extLst>
      <p:ext uri="{BB962C8B-B14F-4D97-AF65-F5344CB8AC3E}">
        <p14:creationId xmlns:p14="http://schemas.microsoft.com/office/powerpoint/2010/main" val="3023732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6F574D-932E-2862-0189-84D452240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3F6E-A0C1-4E2B-0750-FA568624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11153214" cy="1463040"/>
          </a:xfrm>
        </p:spPr>
        <p:txBody>
          <a:bodyPr>
            <a:normAutofit/>
          </a:bodyPr>
          <a:lstStyle/>
          <a:p>
            <a:r>
              <a:rPr lang="en-US" sz="4400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1BEFD-E111-C4FD-A12E-1BE385CC1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578608"/>
            <a:ext cx="11153214" cy="376732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Hotel Capacity (Max of reservations in a day)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Rooms On the Books (Rooms booked by arrival day)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Occupancy (Total Capacity – Rooms OTB)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Length of Stay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Remaining supply (Remaining Inventory to sell)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Pick Up (Number of rooms sold in the last 1, 5, 7, 15+ days)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Booking Pace (variance to STLY rooms OTB, pickup,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Combine further EDA + feature engineering slides as Next Steps…to determine/find out what?</a:t>
            </a:r>
          </a:p>
        </p:txBody>
      </p:sp>
    </p:spTree>
    <p:extLst>
      <p:ext uri="{BB962C8B-B14F-4D97-AF65-F5344CB8AC3E}">
        <p14:creationId xmlns:p14="http://schemas.microsoft.com/office/powerpoint/2010/main" val="327380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DE3A-8DA7-36D8-CE4D-E5504629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Introduce my approach and how does ML apply? Time series forecast demand and cancellation. No need to say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1A5F-C26A-5B8B-D07D-F23A5EAF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40FE6-60CB-3CC8-E065-0DB71222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59"/>
            <a:ext cx="5020056" cy="236971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Machine Learning and the Hotel Industry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2071" name="Content Placeholder 2070">
            <a:extLst>
              <a:ext uri="{FF2B5EF4-FFF2-40B4-BE49-F238E27FC236}">
                <a16:creationId xmlns:a16="http://schemas.microsoft.com/office/drawing/2014/main" id="{D1758EF3-DD60-783E-FFF2-5C888F6DB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166" y="3776870"/>
            <a:ext cx="4985339" cy="25691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Hotels have daily limited perishable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Unsold rooms = Lost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Overselling rooms:</a:t>
            </a:r>
          </a:p>
          <a:p>
            <a:pPr marL="560070" lvl="1" indent="-285750"/>
            <a:r>
              <a:rPr lang="en-US" sz="1600" dirty="0"/>
              <a:t>Pay for a comparable hotel</a:t>
            </a:r>
          </a:p>
          <a:p>
            <a:pPr marL="560070" lvl="1" indent="-285750"/>
            <a:r>
              <a:rPr lang="en-US" sz="1600" dirty="0"/>
              <a:t>Transportation costs</a:t>
            </a:r>
          </a:p>
          <a:p>
            <a:pPr marL="560070" lvl="1" indent="-285750"/>
            <a:r>
              <a:rPr lang="en-US" sz="1600" dirty="0"/>
              <a:t>Damage to reputation and loyalty</a:t>
            </a:r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A183D605-F0BC-4923-9BAD-8F2204285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otel Housekeeping – USALFH Corp.">
            <a:extLst>
              <a:ext uri="{FF2B5EF4-FFF2-40B4-BE49-F238E27FC236}">
                <a16:creationId xmlns:a16="http://schemas.microsoft.com/office/drawing/2014/main" id="{02D6E1CA-8139-24C7-E950-CEA3EF3F1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689" y="3345872"/>
            <a:ext cx="5572411" cy="247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ersonalization in Hotel Check-in: Creating a Memorable Arrival for ...">
            <a:extLst>
              <a:ext uri="{FF2B5EF4-FFF2-40B4-BE49-F238E27FC236}">
                <a16:creationId xmlns:a16="http://schemas.microsoft.com/office/drawing/2014/main" id="{EBC29D23-C583-1DBB-1480-CABDE0F65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619"/>
          <a:stretch/>
        </p:blipFill>
        <p:spPr bwMode="auto">
          <a:xfrm>
            <a:off x="6662166" y="613595"/>
            <a:ext cx="5011957" cy="25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7" name="Rectangle 2086">
            <a:extLst>
              <a:ext uri="{FF2B5EF4-FFF2-40B4-BE49-F238E27FC236}">
                <a16:creationId xmlns:a16="http://schemas.microsoft.com/office/drawing/2014/main" id="{C1A59FC6-29E7-4618-829A-36CC011E5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3616882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0" name="Rectangle 1069">
            <a:extLst>
              <a:ext uri="{FF2B5EF4-FFF2-40B4-BE49-F238E27FC236}">
                <a16:creationId xmlns:a16="http://schemas.microsoft.com/office/drawing/2014/main" id="{E2EF6F8F-597F-716E-5B22-76DC90B3E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2AC934FA-18DC-F7A3-0EA7-05EDF7A3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39BB3-2FDD-9B7A-EF62-C8B258B5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3651162"/>
            <a:ext cx="4646798" cy="2694608"/>
          </a:xfrm>
        </p:spPr>
        <p:txBody>
          <a:bodyPr>
            <a:normAutofit/>
          </a:bodyPr>
          <a:lstStyle/>
          <a:p>
            <a:r>
              <a:rPr lang="en-US" sz="4400" dirty="0"/>
              <a:t>How Machine Learning Can Help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1BA76094-B92D-1549-5AD2-B6FA0363C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9467" y="3651162"/>
            <a:ext cx="6201616" cy="2694608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“Revenue Management: </a:t>
            </a:r>
            <a:r>
              <a:rPr lang="en-US" sz="1800" b="0" i="0" dirty="0">
                <a:solidFill>
                  <a:srgbClr val="111111"/>
                </a:solidFill>
                <a:effectLst/>
                <a:latin typeface="Hanken Grotesk"/>
              </a:rPr>
              <a:t>sell the right product to the right customer at the right time and at the right price”</a:t>
            </a:r>
          </a:p>
          <a:p>
            <a:r>
              <a:rPr lang="en-US" sz="1800" dirty="0">
                <a:solidFill>
                  <a:srgbClr val="111111"/>
                </a:solidFill>
                <a:latin typeface="Hanken Grotesk"/>
              </a:rPr>
              <a:t>Metrics of Success:</a:t>
            </a:r>
          </a:p>
          <a:p>
            <a:pPr marL="560070" lvl="1" indent="-285750"/>
            <a:r>
              <a:rPr lang="en-US" sz="1600" dirty="0">
                <a:solidFill>
                  <a:srgbClr val="111111"/>
                </a:solidFill>
                <a:latin typeface="Hanken Grotesk"/>
              </a:rPr>
              <a:t>Maximize Revenue Per Available Room (RevPAR)</a:t>
            </a:r>
          </a:p>
          <a:p>
            <a:pPr marL="560070" lvl="1" indent="-285750"/>
            <a:r>
              <a:rPr lang="en-US" sz="1600" dirty="0">
                <a:solidFill>
                  <a:srgbClr val="111111"/>
                </a:solidFill>
                <a:latin typeface="Hanken Grotesk"/>
              </a:rPr>
              <a:t>Reaching a ”perfect sell”</a:t>
            </a:r>
          </a:p>
          <a:p>
            <a:r>
              <a:rPr lang="en-US" sz="1800" dirty="0">
                <a:solidFill>
                  <a:srgbClr val="111111"/>
                </a:solidFill>
                <a:latin typeface="Hanken Grotesk"/>
              </a:rPr>
              <a:t>Predicting demand and cancellations to optimize pricing strategies</a:t>
            </a:r>
            <a:endParaRPr lang="en-US" sz="1800" dirty="0"/>
          </a:p>
        </p:txBody>
      </p:sp>
      <p:pic>
        <p:nvPicPr>
          <p:cNvPr id="1034" name="Picture 10" descr="Vancouver Marriott Pinnacle Downtown Hotel | Downtown hotels, Hotel ...">
            <a:extLst>
              <a:ext uri="{FF2B5EF4-FFF2-40B4-BE49-F238E27FC236}">
                <a16:creationId xmlns:a16="http://schemas.microsoft.com/office/drawing/2014/main" id="{CD8E045A-DA4D-9624-A7E4-599B1031D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82" r="1" b="22"/>
          <a:stretch/>
        </p:blipFill>
        <p:spPr bwMode="auto">
          <a:xfrm>
            <a:off x="517869" y="970927"/>
            <a:ext cx="2624328" cy="23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heraton Maldives Full Moon Resort &amp; Spa - North Malé Atoll | Marriott ...">
            <a:extLst>
              <a:ext uri="{FF2B5EF4-FFF2-40B4-BE49-F238E27FC236}">
                <a16:creationId xmlns:a16="http://schemas.microsoft.com/office/drawing/2014/main" id="{317A77C6-280A-1F30-619A-E1CED9F7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r="45485" b="2"/>
          <a:stretch/>
        </p:blipFill>
        <p:spPr bwMode="auto">
          <a:xfrm>
            <a:off x="3364992" y="970928"/>
            <a:ext cx="2624328" cy="23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ndon Marriott Hotel County Hall Opinioni | Londra Recensioni dell'Hotel">
            <a:extLst>
              <a:ext uri="{FF2B5EF4-FFF2-40B4-BE49-F238E27FC236}">
                <a16:creationId xmlns:a16="http://schemas.microsoft.com/office/drawing/2014/main" id="{BEAF95B3-1FDB-A0E3-510D-1BAA9BD0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5" r="32991" b="2"/>
          <a:stretch/>
        </p:blipFill>
        <p:spPr bwMode="auto">
          <a:xfrm>
            <a:off x="6199632" y="970927"/>
            <a:ext cx="2624328" cy="23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TLANTA AIRPORT MARRIOTT GATEWAY $164 ($̶2̶2̶5̶) - Updated 2023 Prices ...">
            <a:extLst>
              <a:ext uri="{FF2B5EF4-FFF2-40B4-BE49-F238E27FC236}">
                <a16:creationId xmlns:a16="http://schemas.microsoft.com/office/drawing/2014/main" id="{C441C9F7-1022-65A1-838A-66A5CD06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r="14047"/>
          <a:stretch/>
        </p:blipFill>
        <p:spPr bwMode="auto">
          <a:xfrm>
            <a:off x="9046755" y="969264"/>
            <a:ext cx="2624328" cy="236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5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43397-F2B6-8F93-F55F-B2D16D5D1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9" y="971397"/>
            <a:ext cx="3462236" cy="1263724"/>
          </a:xfrm>
        </p:spPr>
        <p:txBody>
          <a:bodyPr anchor="t">
            <a:normAutofit/>
          </a:bodyPr>
          <a:lstStyle/>
          <a:p>
            <a:r>
              <a:rPr lang="en-US" sz="4400" dirty="0"/>
              <a:t>The </a:t>
            </a:r>
            <a:r>
              <a:rPr lang="en-US" sz="4000" dirty="0"/>
              <a:t>Dataset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5FAFA-7B18-8120-3904-CD15EE71B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67" y="2312894"/>
            <a:ext cx="3462236" cy="3893586"/>
          </a:xfrm>
        </p:spPr>
        <p:txBody>
          <a:bodyPr anchor="t">
            <a:normAutofit/>
          </a:bodyPr>
          <a:lstStyle/>
          <a:p>
            <a:r>
              <a:rPr lang="en-US" dirty="0"/>
              <a:t>Important Columns: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is_canceled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Arrival_date</a:t>
            </a:r>
            <a:r>
              <a:rPr lang="en-US" dirty="0">
                <a:solidFill>
                  <a:srgbClr val="FF0000"/>
                </a:solidFill>
              </a:rPr>
              <a:t> (year, month, day of month)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Market_segment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Lead_time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Customer_type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e chart of a hotel&#10;&#10;AI-generated content may be incorrect.">
            <a:extLst>
              <a:ext uri="{FF2B5EF4-FFF2-40B4-BE49-F238E27FC236}">
                <a16:creationId xmlns:a16="http://schemas.microsoft.com/office/drawing/2014/main" id="{79C84253-F145-D964-4104-2D933955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465" y="508090"/>
            <a:ext cx="6086071" cy="56265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7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CD0D193-B981-FE7D-7D46-D739C7E5B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 descr="A graph showing a line&#10;&#10;AI-generated content may be incorrect.">
            <a:extLst>
              <a:ext uri="{FF2B5EF4-FFF2-40B4-BE49-F238E27FC236}">
                <a16:creationId xmlns:a16="http://schemas.microsoft.com/office/drawing/2014/main" id="{C7DD999C-2808-FA2B-EDDC-F866BF583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35" b="1"/>
          <a:stretch/>
        </p:blipFill>
        <p:spPr>
          <a:xfrm>
            <a:off x="0" y="223440"/>
            <a:ext cx="5575177" cy="3064426"/>
          </a:xfrm>
          <a:prstGeom prst="rect">
            <a:avLst/>
          </a:prstGeom>
        </p:spPr>
      </p:pic>
      <p:pic>
        <p:nvPicPr>
          <p:cNvPr id="10" name="Content Placeholder 9" descr="A graph of a graph&#10;&#10;AI-generated content may be incorrect.">
            <a:extLst>
              <a:ext uri="{FF2B5EF4-FFF2-40B4-BE49-F238E27FC236}">
                <a16:creationId xmlns:a16="http://schemas.microsoft.com/office/drawing/2014/main" id="{52F77F9F-E7A8-AC82-8229-1A21CC379C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2898" r="6136" b="1"/>
          <a:stretch/>
        </p:blipFill>
        <p:spPr>
          <a:xfrm>
            <a:off x="116541" y="3570134"/>
            <a:ext cx="5575177" cy="3064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3458FE-73EB-F156-9AFF-A6123601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088" y="976160"/>
            <a:ext cx="5230368" cy="1602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Initial EDA:</a:t>
            </a:r>
            <a:br>
              <a:rPr lang="en-US" sz="3100" dirty="0"/>
            </a:br>
            <a:r>
              <a:rPr lang="en-US" sz="3100" dirty="0"/>
              <a:t>Cancellation and Demand over Time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93B65E44-59FB-FFAE-9834-C12A9211A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9088" y="2578608"/>
            <a:ext cx="5387430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en-US" sz="2400" dirty="0"/>
              <a:t>Seasonality seen between Demand and Cancellations</a:t>
            </a:r>
          </a:p>
          <a:p>
            <a:pPr marL="560070" lvl="1" indent="-285750"/>
            <a:r>
              <a:rPr lang="en-US" sz="2000" dirty="0"/>
              <a:t>Peaks in October</a:t>
            </a:r>
          </a:p>
          <a:p>
            <a:pPr marL="560070" lvl="1" indent="-285750"/>
            <a:r>
              <a:rPr lang="en-US" sz="2000" dirty="0"/>
              <a:t>Valleys in January</a:t>
            </a:r>
          </a:p>
          <a:p>
            <a:pPr marL="560070" lvl="1" indent="-285750"/>
            <a:r>
              <a:rPr lang="en-US" sz="2000" dirty="0"/>
              <a:t>Increase in April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435763-D116-E6B0-3992-6801EF0F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7376" y="508090"/>
            <a:ext cx="5230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9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11" name="Content Placeholder 10" descr="A graph showing a line&#10;&#10;AI-generated content may be incorrect.">
            <a:extLst>
              <a:ext uri="{FF2B5EF4-FFF2-40B4-BE49-F238E27FC236}">
                <a16:creationId xmlns:a16="http://schemas.microsoft.com/office/drawing/2014/main" id="{7D200640-CF05-7ABC-3B3B-02E9DB61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98" b="1"/>
          <a:stretch/>
        </p:blipFill>
        <p:spPr>
          <a:xfrm>
            <a:off x="517864" y="1863633"/>
            <a:ext cx="8687096" cy="4482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0F3791-3AD2-499A-8C67-C3E6FCB5B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5" y="976160"/>
            <a:ext cx="8686800" cy="813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Cancellation Percentages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FF72BFE7-9BCF-CE4B-308F-992742556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04665" y="1863632"/>
            <a:ext cx="2565994" cy="448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High cancellation %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Between 30-40% throughout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Identified large cancelled group bookings during EDA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5" y="508090"/>
            <a:ext cx="811123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E94EA6C1-5B73-CB10-F9FB-B671500C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34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B31BF2-06C7-6402-716F-67F413268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CD0D193-B981-FE7D-7D46-D739C7E5B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Content Placeholder 10" descr="A graph of blue and orange lines&#10;&#10;AI-generated content may be incorrect.">
            <a:extLst>
              <a:ext uri="{FF2B5EF4-FFF2-40B4-BE49-F238E27FC236}">
                <a16:creationId xmlns:a16="http://schemas.microsoft.com/office/drawing/2014/main" id="{33F121DD-5DC0-3684-93F3-55D3F798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65" r="3436"/>
          <a:stretch/>
        </p:blipFill>
        <p:spPr>
          <a:xfrm>
            <a:off x="402667" y="3429000"/>
            <a:ext cx="4998915" cy="2747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C1475-A002-C15A-596C-8F9200A6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088" y="976160"/>
            <a:ext cx="5230368" cy="109038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/>
              <a:t>Demand and Cancellation by Hotel Type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0AD9F64-BF72-F79E-29E5-C2B88532D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465294"/>
            <a:ext cx="5230368" cy="38806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City Hotel: </a:t>
            </a:r>
          </a:p>
          <a:p>
            <a:pPr marL="560070" lvl="1" indent="-285750"/>
            <a:r>
              <a:rPr lang="en-US" sz="1600" dirty="0"/>
              <a:t>Higher demand and cancellations</a:t>
            </a:r>
          </a:p>
          <a:p>
            <a:pPr marL="560070" lvl="1" indent="-285750"/>
            <a:r>
              <a:rPr lang="en-US" sz="1600" dirty="0"/>
              <a:t>Larger peaks and valleys</a:t>
            </a:r>
          </a:p>
          <a:p>
            <a:pPr marL="560070" lvl="1" indent="-285750"/>
            <a:r>
              <a:rPr lang="en-US" sz="1600" dirty="0"/>
              <a:t>Likely influences the overall datasets trends</a:t>
            </a:r>
          </a:p>
          <a:p>
            <a:pPr marL="285750" indent="-285750"/>
            <a:r>
              <a:rPr lang="en-US" sz="1800" dirty="0"/>
              <a:t>Cancellation Trends:</a:t>
            </a:r>
          </a:p>
          <a:p>
            <a:pPr marL="560070" lvl="1" indent="-285750"/>
            <a:r>
              <a:rPr lang="en-US" sz="1600" dirty="0"/>
              <a:t>City hotels have corporate travelers</a:t>
            </a:r>
          </a:p>
          <a:p>
            <a:pPr marL="560070" lvl="1" indent="-285750"/>
            <a:r>
              <a:rPr lang="en-US" sz="1600" dirty="0"/>
              <a:t>Last minute cancellations and bookings</a:t>
            </a:r>
          </a:p>
          <a:p>
            <a:pPr marL="560070" lvl="1" indent="-285750"/>
            <a:r>
              <a:rPr lang="en-US" sz="1600" dirty="0"/>
              <a:t>Resort hotels have mainly leisure guests</a:t>
            </a:r>
          </a:p>
          <a:p>
            <a:pPr marL="285750" indent="-285750"/>
            <a:endParaRPr lang="en-US" sz="1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435763-D116-E6B0-3992-6801EF0F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7376" y="508090"/>
            <a:ext cx="5230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22" descr="A graph of red and blue lines&#10;&#10;AI-generated content may be incorrect.">
            <a:extLst>
              <a:ext uri="{FF2B5EF4-FFF2-40B4-BE49-F238E27FC236}">
                <a16:creationId xmlns:a16="http://schemas.microsoft.com/office/drawing/2014/main" id="{85E60481-22BC-9ABF-C25B-13E4CE81E5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9484" y="0"/>
            <a:ext cx="6257364" cy="3128682"/>
          </a:xfrm>
        </p:spPr>
      </p:pic>
    </p:spTree>
    <p:extLst>
      <p:ext uri="{BB962C8B-B14F-4D97-AF65-F5344CB8AC3E}">
        <p14:creationId xmlns:p14="http://schemas.microsoft.com/office/powerpoint/2010/main" val="272159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0B-C332-6ED7-BAD3-07BD9CC3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11153214" cy="1463040"/>
          </a:xfrm>
        </p:spPr>
        <p:txBody>
          <a:bodyPr>
            <a:normAutofit/>
          </a:bodyPr>
          <a:lstStyle/>
          <a:p>
            <a:r>
              <a:rPr lang="en-US" sz="44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3D4D8-B572-61D4-3027-88CCC841C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1963270"/>
            <a:ext cx="4081025" cy="4386640"/>
          </a:xfrm>
        </p:spPr>
        <p:txBody>
          <a:bodyPr>
            <a:normAutofit/>
          </a:bodyPr>
          <a:lstStyle/>
          <a:p>
            <a:r>
              <a:rPr lang="en-US" dirty="0"/>
              <a:t>Further EDA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does demand look like by Customer Type?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 certain Market Segments or Distribution Channels have an increase in cancellations?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Trends between lead times and demand/cancellations?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233E77B8-E3E7-EACD-1820-60FBDFF59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19439"/>
              </p:ext>
            </p:extLst>
          </p:nvPr>
        </p:nvGraphicFramePr>
        <p:xfrm>
          <a:off x="5789388" y="2578608"/>
          <a:ext cx="5881695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80ABDA-C503-6CB9-E8F9-20F2B37738CE}"/>
              </a:ext>
            </a:extLst>
          </p:cNvPr>
          <p:cNvSpPr txBox="1"/>
          <p:nvPr/>
        </p:nvSpPr>
        <p:spPr>
          <a:xfrm>
            <a:off x="6598023" y="1963270"/>
            <a:ext cx="432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1835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" grpId="0">
        <p:bldAsOne/>
      </p:bldGraphic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Rectangle 310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1" name="Rectangle 3110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466A28-3F65-F021-FB9F-DE683016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114" name="Freeform: Shape 309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0" name="Picture 8" descr="Portrait of friendly hotel staff | Отели, Спа, Турция">
            <a:extLst>
              <a:ext uri="{FF2B5EF4-FFF2-40B4-BE49-F238E27FC236}">
                <a16:creationId xmlns:a16="http://schemas.microsoft.com/office/drawing/2014/main" id="{928BF364-E3EF-B16A-719C-0DAD31DD6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9154" y="965741"/>
            <a:ext cx="7551931" cy="50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8955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1313</Words>
  <Application>Microsoft Macintosh PowerPoint</Application>
  <PresentationFormat>Widescreen</PresentationFormat>
  <Paragraphs>176</Paragraphs>
  <Slides>11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Bierstadt</vt:lpstr>
      <vt:lpstr>Hanken Grotesk</vt:lpstr>
      <vt:lpstr>GestaltVTI</vt:lpstr>
      <vt:lpstr>Hotel Demand and Cancellation Forecast</vt:lpstr>
      <vt:lpstr>Machine Learning and the Hotel Industry   </vt:lpstr>
      <vt:lpstr>How Machine Learning Can Help</vt:lpstr>
      <vt:lpstr>The Dataset</vt:lpstr>
      <vt:lpstr>Initial EDA: Cancellation and Demand over Time</vt:lpstr>
      <vt:lpstr>Cancellation Percentages</vt:lpstr>
      <vt:lpstr>Demand and Cancellation by Hotel Type</vt:lpstr>
      <vt:lpstr>Next Steps</vt:lpstr>
      <vt:lpstr>Thank You</vt:lpstr>
      <vt:lpstr>Feature Engineering</vt:lpstr>
      <vt:lpstr>Introduce my approach and how does ML apply? Time series forecast demand and cancellation. No need to say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Lui</dc:creator>
  <cp:lastModifiedBy>Brian Lui</cp:lastModifiedBy>
  <cp:revision>4</cp:revision>
  <dcterms:created xsi:type="dcterms:W3CDTF">2025-02-27T06:39:56Z</dcterms:created>
  <dcterms:modified xsi:type="dcterms:W3CDTF">2025-02-28T05:35:44Z</dcterms:modified>
</cp:coreProperties>
</file>